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7" r:id="rId5"/>
    <p:sldId id="292" r:id="rId6"/>
    <p:sldId id="291" r:id="rId7"/>
    <p:sldId id="302" r:id="rId8"/>
    <p:sldId id="271" r:id="rId9"/>
    <p:sldId id="326" r:id="rId10"/>
    <p:sldId id="308" r:id="rId11"/>
    <p:sldId id="309" r:id="rId12"/>
    <p:sldId id="310" r:id="rId13"/>
    <p:sldId id="328" r:id="rId14"/>
    <p:sldId id="303" r:id="rId15"/>
    <p:sldId id="305" r:id="rId16"/>
    <p:sldId id="306" r:id="rId17"/>
    <p:sldId id="307" r:id="rId18"/>
    <p:sldId id="329" r:id="rId19"/>
    <p:sldId id="312" r:id="rId20"/>
    <p:sldId id="304" r:id="rId21"/>
    <p:sldId id="315" r:id="rId22"/>
    <p:sldId id="316" r:id="rId23"/>
    <p:sldId id="319" r:id="rId24"/>
    <p:sldId id="322" r:id="rId25"/>
    <p:sldId id="324" r:id="rId26"/>
    <p:sldId id="327" r:id="rId27"/>
    <p:sldId id="32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3025E-A01F-4E0A-9F6F-7F13C6DE22F0}" v="73" dt="2026-01-29T13:26:07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2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0FE8D6-5F0B-4AE9-B650-6E5CF7DE60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83E1ADE-F9D0-4D84-8060-6D37A69FA8EB}">
      <dgm:prSet/>
      <dgm:spPr/>
      <dgm:t>
        <a:bodyPr/>
        <a:lstStyle/>
        <a:p>
          <a:r>
            <a:rPr lang="nb-NO" dirty="0"/>
            <a:t>Tre år fylt med læring, utvikling og opplevelser på Bjøråsen skole</a:t>
          </a:r>
          <a:endParaRPr lang="en-US" dirty="0"/>
        </a:p>
      </dgm:t>
    </dgm:pt>
    <dgm:pt modelId="{71682AA8-8A4C-419A-A428-F12AB7B04501}" type="parTrans" cxnId="{91AFA558-9478-4E78-85FC-1B2494D34B4A}">
      <dgm:prSet/>
      <dgm:spPr/>
      <dgm:t>
        <a:bodyPr/>
        <a:lstStyle/>
        <a:p>
          <a:endParaRPr lang="en-US"/>
        </a:p>
      </dgm:t>
    </dgm:pt>
    <dgm:pt modelId="{D87D4904-9E21-4894-A738-2EEE100A46AF}" type="sibTrans" cxnId="{91AFA558-9478-4E78-85FC-1B2494D34B4A}">
      <dgm:prSet/>
      <dgm:spPr/>
      <dgm:t>
        <a:bodyPr/>
        <a:lstStyle/>
        <a:p>
          <a:endParaRPr lang="en-US"/>
        </a:p>
      </dgm:t>
    </dgm:pt>
    <dgm:pt modelId="{1418CABD-B759-4501-8143-50879FF675CB}">
      <dgm:prSet/>
      <dgm:spPr/>
      <dgm:t>
        <a:bodyPr/>
        <a:lstStyle/>
        <a:p>
          <a:r>
            <a:rPr lang="nb-NO" dirty="0"/>
            <a:t>Mål: Gi elever og foreldre informasjonen «de har bruk for» </a:t>
          </a:r>
          <a:endParaRPr lang="en-US" dirty="0"/>
        </a:p>
      </dgm:t>
    </dgm:pt>
    <dgm:pt modelId="{2BF9252C-BA28-4418-9BC5-A06638B2EE11}" type="parTrans" cxnId="{8BE1AAC2-7536-400A-AC33-54418DD212DE}">
      <dgm:prSet/>
      <dgm:spPr/>
      <dgm:t>
        <a:bodyPr/>
        <a:lstStyle/>
        <a:p>
          <a:endParaRPr lang="en-US"/>
        </a:p>
      </dgm:t>
    </dgm:pt>
    <dgm:pt modelId="{C6A0AB6D-CCD3-4AF4-AA5B-ED172E462C98}" type="sibTrans" cxnId="{8BE1AAC2-7536-400A-AC33-54418DD212DE}">
      <dgm:prSet/>
      <dgm:spPr/>
      <dgm:t>
        <a:bodyPr/>
        <a:lstStyle/>
        <a:p>
          <a:endParaRPr lang="en-US"/>
        </a:p>
      </dgm:t>
    </dgm:pt>
    <dgm:pt modelId="{DA4A4DBB-14DA-4656-84B0-B22697A001F8}">
      <dgm:prSet/>
      <dgm:spPr/>
      <dgm:t>
        <a:bodyPr/>
        <a:lstStyle/>
        <a:p>
          <a:r>
            <a:rPr lang="nb-NO" dirty="0"/>
            <a:t>Samarbeid = lag rundt eleven = Trygghet, øke motivasjon og læring</a:t>
          </a:r>
          <a:endParaRPr lang="en-US" dirty="0"/>
        </a:p>
      </dgm:t>
    </dgm:pt>
    <dgm:pt modelId="{43BC86BC-8C88-4CFA-A6DE-DFECB49B0CAA}" type="parTrans" cxnId="{6E53E6AA-6108-444D-8DA5-1AA9BA68288B}">
      <dgm:prSet/>
      <dgm:spPr/>
      <dgm:t>
        <a:bodyPr/>
        <a:lstStyle/>
        <a:p>
          <a:endParaRPr lang="en-US"/>
        </a:p>
      </dgm:t>
    </dgm:pt>
    <dgm:pt modelId="{1FC9CB99-4595-4DB1-B3EB-DEF805F12803}" type="sibTrans" cxnId="{6E53E6AA-6108-444D-8DA5-1AA9BA68288B}">
      <dgm:prSet/>
      <dgm:spPr/>
      <dgm:t>
        <a:bodyPr/>
        <a:lstStyle/>
        <a:p>
          <a:endParaRPr lang="en-US"/>
        </a:p>
      </dgm:t>
    </dgm:pt>
    <dgm:pt modelId="{2494D128-E312-4593-8B5D-B7B1EC197504}" type="pres">
      <dgm:prSet presAssocID="{820FE8D6-5F0B-4AE9-B650-6E5CF7DE60C9}" presName="root" presStyleCnt="0">
        <dgm:presLayoutVars>
          <dgm:dir/>
          <dgm:resizeHandles val="exact"/>
        </dgm:presLayoutVars>
      </dgm:prSet>
      <dgm:spPr/>
    </dgm:pt>
    <dgm:pt modelId="{B2A0CE72-6C32-4101-A8A9-BE4C57ABE486}" type="pres">
      <dgm:prSet presAssocID="{383E1ADE-F9D0-4D84-8060-6D37A69FA8EB}" presName="compNode" presStyleCnt="0"/>
      <dgm:spPr/>
    </dgm:pt>
    <dgm:pt modelId="{7C6BBF1F-795B-47B5-A2B6-B7D8FCDCB810}" type="pres">
      <dgm:prSet presAssocID="{383E1ADE-F9D0-4D84-8060-6D37A69FA8EB}" presName="bgRect" presStyleLbl="bgShp" presStyleIdx="0" presStyleCnt="3"/>
      <dgm:spPr/>
    </dgm:pt>
    <dgm:pt modelId="{2F91B871-94D7-4092-9500-7C27C521F0C5}" type="pres">
      <dgm:prSet presAssocID="{383E1ADE-F9D0-4D84-8060-6D37A69FA8E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ad"/>
        </a:ext>
      </dgm:extLst>
    </dgm:pt>
    <dgm:pt modelId="{DE5E2E88-53A8-444C-86FC-6FF4D0DEFD8E}" type="pres">
      <dgm:prSet presAssocID="{383E1ADE-F9D0-4D84-8060-6D37A69FA8EB}" presName="spaceRect" presStyleCnt="0"/>
      <dgm:spPr/>
    </dgm:pt>
    <dgm:pt modelId="{65F534DC-E5EE-4B5F-A70D-1D4C408846EA}" type="pres">
      <dgm:prSet presAssocID="{383E1ADE-F9D0-4D84-8060-6D37A69FA8EB}" presName="parTx" presStyleLbl="revTx" presStyleIdx="0" presStyleCnt="3">
        <dgm:presLayoutVars>
          <dgm:chMax val="0"/>
          <dgm:chPref val="0"/>
        </dgm:presLayoutVars>
      </dgm:prSet>
      <dgm:spPr/>
    </dgm:pt>
    <dgm:pt modelId="{3EB55F05-A14A-479F-BC38-609FE5B9A6CA}" type="pres">
      <dgm:prSet presAssocID="{D87D4904-9E21-4894-A738-2EEE100A46AF}" presName="sibTrans" presStyleCnt="0"/>
      <dgm:spPr/>
    </dgm:pt>
    <dgm:pt modelId="{3121B649-A784-4B6F-BA8E-6BD282C0198C}" type="pres">
      <dgm:prSet presAssocID="{1418CABD-B759-4501-8143-50879FF675CB}" presName="compNode" presStyleCnt="0"/>
      <dgm:spPr/>
    </dgm:pt>
    <dgm:pt modelId="{DF6E9155-FF22-4587-A605-A44169C3252E}" type="pres">
      <dgm:prSet presAssocID="{1418CABD-B759-4501-8143-50879FF675CB}" presName="bgRect" presStyleLbl="bgShp" presStyleIdx="1" presStyleCnt="3"/>
      <dgm:spPr/>
    </dgm:pt>
    <dgm:pt modelId="{D6F8E0F0-58E2-49A0-809F-143045A2D04E}" type="pres">
      <dgm:prSet presAssocID="{1418CABD-B759-4501-8143-50879FF675C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AA063B05-2CDD-4F2E-8BF2-A6139373F038}" type="pres">
      <dgm:prSet presAssocID="{1418CABD-B759-4501-8143-50879FF675CB}" presName="spaceRect" presStyleCnt="0"/>
      <dgm:spPr/>
    </dgm:pt>
    <dgm:pt modelId="{AFFAAA79-7091-4F62-8870-0C64A2A5ED76}" type="pres">
      <dgm:prSet presAssocID="{1418CABD-B759-4501-8143-50879FF675CB}" presName="parTx" presStyleLbl="revTx" presStyleIdx="1" presStyleCnt="3">
        <dgm:presLayoutVars>
          <dgm:chMax val="0"/>
          <dgm:chPref val="0"/>
        </dgm:presLayoutVars>
      </dgm:prSet>
      <dgm:spPr/>
    </dgm:pt>
    <dgm:pt modelId="{822B9814-5BB1-4F37-8342-F138B8EB63B6}" type="pres">
      <dgm:prSet presAssocID="{C6A0AB6D-CCD3-4AF4-AA5B-ED172E462C98}" presName="sibTrans" presStyleCnt="0"/>
      <dgm:spPr/>
    </dgm:pt>
    <dgm:pt modelId="{6017F5E2-3DA4-4733-916C-E7030CEDBBC0}" type="pres">
      <dgm:prSet presAssocID="{DA4A4DBB-14DA-4656-84B0-B22697A001F8}" presName="compNode" presStyleCnt="0"/>
      <dgm:spPr/>
    </dgm:pt>
    <dgm:pt modelId="{B58E52E7-BE53-4028-8C7F-08B8D839F2EF}" type="pres">
      <dgm:prSet presAssocID="{DA4A4DBB-14DA-4656-84B0-B22697A001F8}" presName="bgRect" presStyleLbl="bgShp" presStyleIdx="2" presStyleCnt="3"/>
      <dgm:spPr/>
    </dgm:pt>
    <dgm:pt modelId="{82152EA1-2DDE-43DC-A0A8-E28F5D0E2B8B}" type="pres">
      <dgm:prSet presAssocID="{DA4A4DBB-14DA-4656-84B0-B22697A001F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ukere"/>
        </a:ext>
      </dgm:extLst>
    </dgm:pt>
    <dgm:pt modelId="{49B0EE27-DCE1-4F45-B339-70A81661FD90}" type="pres">
      <dgm:prSet presAssocID="{DA4A4DBB-14DA-4656-84B0-B22697A001F8}" presName="spaceRect" presStyleCnt="0"/>
      <dgm:spPr/>
    </dgm:pt>
    <dgm:pt modelId="{0EDC32DE-5240-4B5C-B199-FDEC13BF1DDB}" type="pres">
      <dgm:prSet presAssocID="{DA4A4DBB-14DA-4656-84B0-B22697A001F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3D8BB24-BFE5-4F55-B94C-7132367A4EA7}" type="presOf" srcId="{DA4A4DBB-14DA-4656-84B0-B22697A001F8}" destId="{0EDC32DE-5240-4B5C-B199-FDEC13BF1DDB}" srcOrd="0" destOrd="0" presId="urn:microsoft.com/office/officeart/2018/2/layout/IconVerticalSolidList"/>
    <dgm:cxn modelId="{91AFA558-9478-4E78-85FC-1B2494D34B4A}" srcId="{820FE8D6-5F0B-4AE9-B650-6E5CF7DE60C9}" destId="{383E1ADE-F9D0-4D84-8060-6D37A69FA8EB}" srcOrd="0" destOrd="0" parTransId="{71682AA8-8A4C-419A-A428-F12AB7B04501}" sibTransId="{D87D4904-9E21-4894-A738-2EEE100A46AF}"/>
    <dgm:cxn modelId="{DF6236A1-ABE5-4423-A899-86C351B5393B}" type="presOf" srcId="{383E1ADE-F9D0-4D84-8060-6D37A69FA8EB}" destId="{65F534DC-E5EE-4B5F-A70D-1D4C408846EA}" srcOrd="0" destOrd="0" presId="urn:microsoft.com/office/officeart/2018/2/layout/IconVerticalSolidList"/>
    <dgm:cxn modelId="{6E53E6AA-6108-444D-8DA5-1AA9BA68288B}" srcId="{820FE8D6-5F0B-4AE9-B650-6E5CF7DE60C9}" destId="{DA4A4DBB-14DA-4656-84B0-B22697A001F8}" srcOrd="2" destOrd="0" parTransId="{43BC86BC-8C88-4CFA-A6DE-DFECB49B0CAA}" sibTransId="{1FC9CB99-4595-4DB1-B3EB-DEF805F12803}"/>
    <dgm:cxn modelId="{8BE1AAC2-7536-400A-AC33-54418DD212DE}" srcId="{820FE8D6-5F0B-4AE9-B650-6E5CF7DE60C9}" destId="{1418CABD-B759-4501-8143-50879FF675CB}" srcOrd="1" destOrd="0" parTransId="{2BF9252C-BA28-4418-9BC5-A06638B2EE11}" sibTransId="{C6A0AB6D-CCD3-4AF4-AA5B-ED172E462C98}"/>
    <dgm:cxn modelId="{F2C654D4-5A0E-4C6C-80BE-8FDC3FC3547C}" type="presOf" srcId="{1418CABD-B759-4501-8143-50879FF675CB}" destId="{AFFAAA79-7091-4F62-8870-0C64A2A5ED76}" srcOrd="0" destOrd="0" presId="urn:microsoft.com/office/officeart/2018/2/layout/IconVerticalSolidList"/>
    <dgm:cxn modelId="{1FDD36EB-26FB-44D9-84F8-FFA1BA22A072}" type="presOf" srcId="{820FE8D6-5F0B-4AE9-B650-6E5CF7DE60C9}" destId="{2494D128-E312-4593-8B5D-B7B1EC197504}" srcOrd="0" destOrd="0" presId="urn:microsoft.com/office/officeart/2018/2/layout/IconVerticalSolidList"/>
    <dgm:cxn modelId="{8CF394B5-B8BE-4011-96EF-25DC14A44C11}" type="presParOf" srcId="{2494D128-E312-4593-8B5D-B7B1EC197504}" destId="{B2A0CE72-6C32-4101-A8A9-BE4C57ABE486}" srcOrd="0" destOrd="0" presId="urn:microsoft.com/office/officeart/2018/2/layout/IconVerticalSolidList"/>
    <dgm:cxn modelId="{B199F8F5-7558-4EC9-A417-012CAD87AF8E}" type="presParOf" srcId="{B2A0CE72-6C32-4101-A8A9-BE4C57ABE486}" destId="{7C6BBF1F-795B-47B5-A2B6-B7D8FCDCB810}" srcOrd="0" destOrd="0" presId="urn:microsoft.com/office/officeart/2018/2/layout/IconVerticalSolidList"/>
    <dgm:cxn modelId="{46563034-D7AB-4166-BCA8-84946085E8B8}" type="presParOf" srcId="{B2A0CE72-6C32-4101-A8A9-BE4C57ABE486}" destId="{2F91B871-94D7-4092-9500-7C27C521F0C5}" srcOrd="1" destOrd="0" presId="urn:microsoft.com/office/officeart/2018/2/layout/IconVerticalSolidList"/>
    <dgm:cxn modelId="{6095DC32-F883-4F83-9AA8-445FAAEB0FC0}" type="presParOf" srcId="{B2A0CE72-6C32-4101-A8A9-BE4C57ABE486}" destId="{DE5E2E88-53A8-444C-86FC-6FF4D0DEFD8E}" srcOrd="2" destOrd="0" presId="urn:microsoft.com/office/officeart/2018/2/layout/IconVerticalSolidList"/>
    <dgm:cxn modelId="{36903008-290B-4644-8410-3EFC492A239B}" type="presParOf" srcId="{B2A0CE72-6C32-4101-A8A9-BE4C57ABE486}" destId="{65F534DC-E5EE-4B5F-A70D-1D4C408846EA}" srcOrd="3" destOrd="0" presId="urn:microsoft.com/office/officeart/2018/2/layout/IconVerticalSolidList"/>
    <dgm:cxn modelId="{CFA68AC5-1E20-49DB-9904-9435F97AFEB3}" type="presParOf" srcId="{2494D128-E312-4593-8B5D-B7B1EC197504}" destId="{3EB55F05-A14A-479F-BC38-609FE5B9A6CA}" srcOrd="1" destOrd="0" presId="urn:microsoft.com/office/officeart/2018/2/layout/IconVerticalSolidList"/>
    <dgm:cxn modelId="{CE424DB4-F2F0-4EF7-83FF-22ADE42CBA81}" type="presParOf" srcId="{2494D128-E312-4593-8B5D-B7B1EC197504}" destId="{3121B649-A784-4B6F-BA8E-6BD282C0198C}" srcOrd="2" destOrd="0" presId="urn:microsoft.com/office/officeart/2018/2/layout/IconVerticalSolidList"/>
    <dgm:cxn modelId="{8D5F68A8-34E3-406B-8296-15FF93213FB2}" type="presParOf" srcId="{3121B649-A784-4B6F-BA8E-6BD282C0198C}" destId="{DF6E9155-FF22-4587-A605-A44169C3252E}" srcOrd="0" destOrd="0" presId="urn:microsoft.com/office/officeart/2018/2/layout/IconVerticalSolidList"/>
    <dgm:cxn modelId="{2B6D3031-5506-4114-8488-1F2E97EDE982}" type="presParOf" srcId="{3121B649-A784-4B6F-BA8E-6BD282C0198C}" destId="{D6F8E0F0-58E2-49A0-809F-143045A2D04E}" srcOrd="1" destOrd="0" presId="urn:microsoft.com/office/officeart/2018/2/layout/IconVerticalSolidList"/>
    <dgm:cxn modelId="{485C8294-E349-4877-B016-7C14A21CBFAA}" type="presParOf" srcId="{3121B649-A784-4B6F-BA8E-6BD282C0198C}" destId="{AA063B05-2CDD-4F2E-8BF2-A6139373F038}" srcOrd="2" destOrd="0" presId="urn:microsoft.com/office/officeart/2018/2/layout/IconVerticalSolidList"/>
    <dgm:cxn modelId="{FAA8638E-E3FD-401D-B245-E195F837DB9B}" type="presParOf" srcId="{3121B649-A784-4B6F-BA8E-6BD282C0198C}" destId="{AFFAAA79-7091-4F62-8870-0C64A2A5ED76}" srcOrd="3" destOrd="0" presId="urn:microsoft.com/office/officeart/2018/2/layout/IconVerticalSolidList"/>
    <dgm:cxn modelId="{389A4F95-F5C9-4132-BA94-D033FDB60E95}" type="presParOf" srcId="{2494D128-E312-4593-8B5D-B7B1EC197504}" destId="{822B9814-5BB1-4F37-8342-F138B8EB63B6}" srcOrd="3" destOrd="0" presId="urn:microsoft.com/office/officeart/2018/2/layout/IconVerticalSolidList"/>
    <dgm:cxn modelId="{D0B6DDF3-C4D3-46DE-A40B-B13F1FDA538C}" type="presParOf" srcId="{2494D128-E312-4593-8B5D-B7B1EC197504}" destId="{6017F5E2-3DA4-4733-916C-E7030CEDBBC0}" srcOrd="4" destOrd="0" presId="urn:microsoft.com/office/officeart/2018/2/layout/IconVerticalSolidList"/>
    <dgm:cxn modelId="{B841ACDF-E141-4A9F-AB04-7B78A6B4D64A}" type="presParOf" srcId="{6017F5E2-3DA4-4733-916C-E7030CEDBBC0}" destId="{B58E52E7-BE53-4028-8C7F-08B8D839F2EF}" srcOrd="0" destOrd="0" presId="urn:microsoft.com/office/officeart/2018/2/layout/IconVerticalSolidList"/>
    <dgm:cxn modelId="{5C89C529-AC64-49FF-ADF9-D481528C99EA}" type="presParOf" srcId="{6017F5E2-3DA4-4733-916C-E7030CEDBBC0}" destId="{82152EA1-2DDE-43DC-A0A8-E28F5D0E2B8B}" srcOrd="1" destOrd="0" presId="urn:microsoft.com/office/officeart/2018/2/layout/IconVerticalSolidList"/>
    <dgm:cxn modelId="{C9D3D424-A648-483A-8884-3557C645A687}" type="presParOf" srcId="{6017F5E2-3DA4-4733-916C-E7030CEDBBC0}" destId="{49B0EE27-DCE1-4F45-B339-70A81661FD90}" srcOrd="2" destOrd="0" presId="urn:microsoft.com/office/officeart/2018/2/layout/IconVerticalSolidList"/>
    <dgm:cxn modelId="{8FE51695-BC42-4FAF-9105-430EBBA52FC3}" type="presParOf" srcId="{6017F5E2-3DA4-4733-916C-E7030CEDBBC0}" destId="{0EDC32DE-5240-4B5C-B199-FDEC13BF1DD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6BBF1F-795B-47B5-A2B6-B7D8FCDCB810}">
      <dsp:nvSpPr>
        <dsp:cNvPr id="0" name=""/>
        <dsp:cNvSpPr/>
      </dsp:nvSpPr>
      <dsp:spPr>
        <a:xfrm>
          <a:off x="0" y="705"/>
          <a:ext cx="6668792" cy="1650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1B871-94D7-4092-9500-7C27C521F0C5}">
      <dsp:nvSpPr>
        <dsp:cNvPr id="0" name=""/>
        <dsp:cNvSpPr/>
      </dsp:nvSpPr>
      <dsp:spPr>
        <a:xfrm>
          <a:off x="499262" y="372057"/>
          <a:ext cx="907749" cy="9077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534DC-E5EE-4B5F-A70D-1D4C408846EA}">
      <dsp:nvSpPr>
        <dsp:cNvPr id="0" name=""/>
        <dsp:cNvSpPr/>
      </dsp:nvSpPr>
      <dsp:spPr>
        <a:xfrm>
          <a:off x="1906274" y="705"/>
          <a:ext cx="4762517" cy="1650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673" tIns="174673" rIns="174673" bIns="17467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500" kern="1200" dirty="0"/>
            <a:t>Tre år fylt med læring, utvikling og opplevelser på Bjøråsen skole</a:t>
          </a:r>
          <a:endParaRPr lang="en-US" sz="2500" kern="1200" dirty="0"/>
        </a:p>
      </dsp:txBody>
      <dsp:txXfrm>
        <a:off x="1906274" y="705"/>
        <a:ext cx="4762517" cy="1650454"/>
      </dsp:txXfrm>
    </dsp:sp>
    <dsp:sp modelId="{DF6E9155-FF22-4587-A605-A44169C3252E}">
      <dsp:nvSpPr>
        <dsp:cNvPr id="0" name=""/>
        <dsp:cNvSpPr/>
      </dsp:nvSpPr>
      <dsp:spPr>
        <a:xfrm>
          <a:off x="0" y="2063772"/>
          <a:ext cx="6668792" cy="1650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F8E0F0-58E2-49A0-809F-143045A2D04E}">
      <dsp:nvSpPr>
        <dsp:cNvPr id="0" name=""/>
        <dsp:cNvSpPr/>
      </dsp:nvSpPr>
      <dsp:spPr>
        <a:xfrm>
          <a:off x="499262" y="2435125"/>
          <a:ext cx="907749" cy="9077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AAA79-7091-4F62-8870-0C64A2A5ED76}">
      <dsp:nvSpPr>
        <dsp:cNvPr id="0" name=""/>
        <dsp:cNvSpPr/>
      </dsp:nvSpPr>
      <dsp:spPr>
        <a:xfrm>
          <a:off x="1906274" y="2063772"/>
          <a:ext cx="4762517" cy="1650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673" tIns="174673" rIns="174673" bIns="17467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500" kern="1200" dirty="0"/>
            <a:t>Mål: Gi elever og foreldre informasjonen «de har bruk for» </a:t>
          </a:r>
          <a:endParaRPr lang="en-US" sz="2500" kern="1200" dirty="0"/>
        </a:p>
      </dsp:txBody>
      <dsp:txXfrm>
        <a:off x="1906274" y="2063772"/>
        <a:ext cx="4762517" cy="1650454"/>
      </dsp:txXfrm>
    </dsp:sp>
    <dsp:sp modelId="{B58E52E7-BE53-4028-8C7F-08B8D839F2EF}">
      <dsp:nvSpPr>
        <dsp:cNvPr id="0" name=""/>
        <dsp:cNvSpPr/>
      </dsp:nvSpPr>
      <dsp:spPr>
        <a:xfrm>
          <a:off x="0" y="4126840"/>
          <a:ext cx="6668792" cy="1650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52EA1-2DDE-43DC-A0A8-E28F5D0E2B8B}">
      <dsp:nvSpPr>
        <dsp:cNvPr id="0" name=""/>
        <dsp:cNvSpPr/>
      </dsp:nvSpPr>
      <dsp:spPr>
        <a:xfrm>
          <a:off x="499262" y="4498192"/>
          <a:ext cx="907749" cy="9077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C32DE-5240-4B5C-B199-FDEC13BF1DDB}">
      <dsp:nvSpPr>
        <dsp:cNvPr id="0" name=""/>
        <dsp:cNvSpPr/>
      </dsp:nvSpPr>
      <dsp:spPr>
        <a:xfrm>
          <a:off x="1906274" y="4126840"/>
          <a:ext cx="4762517" cy="1650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673" tIns="174673" rIns="174673" bIns="17467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500" kern="1200" dirty="0"/>
            <a:t>Samarbeid = lag rundt eleven = Trygghet, øke motivasjon og læring</a:t>
          </a:r>
          <a:endParaRPr lang="en-US" sz="2500" kern="1200" dirty="0"/>
        </a:p>
      </dsp:txBody>
      <dsp:txXfrm>
        <a:off x="1906274" y="4126840"/>
        <a:ext cx="4762517" cy="1650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73667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780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105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168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38809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687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293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57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011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393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42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C503ECB-89EF-4801-A990-3C66DB21D9A2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C076CA1-CCA9-47DB-B00E-616FC2A362C7}" type="slidenum">
              <a:rPr lang="nb-NO" smtClean="0"/>
              <a:t>‹#›</a:t>
            </a:fld>
            <a:endParaRPr lang="nb-NO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269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dir.no/eksamen-og-prover/eksamen/sarskilt-tilrettelegging-av-eksame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lo.kommune.no/skole-og-utdanning/eksamen-og-elevvurdering/eksamen/sarskilt-tilrettelegging-av-eksame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84DA1AB-8D18-C835-CFD1-AB20D942B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9564" y="2001792"/>
            <a:ext cx="3650278" cy="20055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Clr>
                <a:srgbClr val="FBFF7C"/>
              </a:buClr>
              <a:buNone/>
            </a:pPr>
            <a:r>
              <a:rPr lang="en-US" sz="2800" dirty="0" err="1"/>
              <a:t>Sammen</a:t>
            </a:r>
            <a:r>
              <a:rPr lang="en-US" sz="2800" dirty="0"/>
              <a:t> </a:t>
            </a:r>
            <a:r>
              <a:rPr lang="en-US" sz="2800" dirty="0" err="1"/>
              <a:t>åpner</a:t>
            </a:r>
            <a:r>
              <a:rPr lang="en-US" sz="2800" dirty="0"/>
              <a:t> vi </a:t>
            </a:r>
            <a:r>
              <a:rPr lang="en-US" sz="2800" dirty="0" err="1"/>
              <a:t>dører</a:t>
            </a:r>
            <a:r>
              <a:rPr lang="en-US" sz="2800" dirty="0"/>
              <a:t> mot </a:t>
            </a:r>
            <a:r>
              <a:rPr lang="en-US" sz="2800" dirty="0" err="1"/>
              <a:t>verden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fremtiden</a:t>
            </a:r>
            <a:r>
              <a:rPr lang="en-US" sz="2800" dirty="0"/>
              <a:t>!</a:t>
            </a:r>
          </a:p>
        </p:txBody>
      </p:sp>
      <p:pic>
        <p:nvPicPr>
          <p:cNvPr id="1026" name="Picture 2" descr="A group of children holding hands around a planet&#10;&#10;AI-generated content may be incorrect.">
            <a:extLst>
              <a:ext uri="{FF2B5EF4-FFF2-40B4-BE49-F238E27FC236}">
                <a16:creationId xmlns:a16="http://schemas.microsoft.com/office/drawing/2014/main" id="{E1C1BE24-8A3A-6853-67FA-BA55BCF9FA4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0" b="7696"/>
          <a:stretch>
            <a:fillRect/>
          </a:stretch>
        </p:blipFill>
        <p:spPr bwMode="auto">
          <a:xfrm>
            <a:off x="4619543" y="10"/>
            <a:ext cx="757245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098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C11F9A-0F31-4A8A-2249-C45ED7C3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Skriftlig eksamen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1BFA3D-F989-2FA7-786A-B55CDA45F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b="1" dirty="0"/>
              <a:t>Hva er skriftlig eksamen?</a:t>
            </a:r>
          </a:p>
          <a:p>
            <a:r>
              <a:rPr lang="nb-NO" dirty="0"/>
              <a:t>Elevene kan bli trukket opp i norsk, matematikk eller engelsk.</a:t>
            </a:r>
          </a:p>
          <a:p>
            <a:r>
              <a:rPr lang="nb-NO" dirty="0"/>
              <a:t>Eksamen er nasjonal, noe som betyr at alle elever i landet får samme oppgave samtidig.</a:t>
            </a:r>
          </a:p>
          <a:p>
            <a:r>
              <a:rPr lang="nb-NO" dirty="0"/>
              <a:t>Gjennomføringen er heldigital, og skjer på elevens egen PC med skolens kontrollsystem.</a:t>
            </a:r>
          </a:p>
          <a:p>
            <a:r>
              <a:rPr lang="nb-NO" dirty="0"/>
              <a:t>5 timer</a:t>
            </a:r>
          </a:p>
          <a:p>
            <a:r>
              <a:rPr lang="nb-NO" dirty="0"/>
              <a:t>Tillatte hjelpemidler (unntatt kommunikasjon)</a:t>
            </a:r>
          </a:p>
        </p:txBody>
      </p:sp>
    </p:spTree>
    <p:extLst>
      <p:ext uri="{BB962C8B-B14F-4D97-AF65-F5344CB8AC3E}">
        <p14:creationId xmlns:p14="http://schemas.microsoft.com/office/powerpoint/2010/main" val="406857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7C3F51-B8C1-218B-AD13-4C334F0DA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Skriftlig eksamensplan 2026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6EEF65D4-8588-8DE2-A767-7837581C8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1220947"/>
              </p:ext>
            </p:extLst>
          </p:nvPr>
        </p:nvGraphicFramePr>
        <p:xfrm>
          <a:off x="1295400" y="2316480"/>
          <a:ext cx="960120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62709">
                  <a:extLst>
                    <a:ext uri="{9D8B030D-6E8A-4147-A177-3AD203B41FA5}">
                      <a16:colId xmlns:a16="http://schemas.microsoft.com/office/drawing/2014/main" val="528876499"/>
                    </a:ext>
                  </a:extLst>
                </a:gridCol>
                <a:gridCol w="6038491">
                  <a:extLst>
                    <a:ext uri="{9D8B030D-6E8A-4147-A177-3AD203B41FA5}">
                      <a16:colId xmlns:a16="http://schemas.microsoft.com/office/drawing/2014/main" val="3830790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Hva?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728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Ons 13.mai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Opplysning om trekkfag kl. 09.00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894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Ons 20.mai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Eksamen i engelsk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423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Tor 21.mai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Eksamen i norsk hovedmål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535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Fre</a:t>
                      </a:r>
                      <a:r>
                        <a:rPr lang="nb-NO" dirty="0"/>
                        <a:t> 22.mai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Eksamen i norsk sidemål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247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Tir 26.mai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Eksamen i matematikk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75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615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E68CC7-736B-B08D-6E5C-A22F8540E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4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Informasjon om juks og konsekvenser av juks</a:t>
            </a:r>
            <a:br>
              <a:rPr lang="nb-NO" sz="44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4B4D26A-3A1E-D853-6DF7-078099F02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800" b="1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Hva er juks?</a:t>
            </a:r>
            <a:endParaRPr lang="nb-NO" sz="1800" b="0" i="0" u="none" strike="noStrike" baseline="0" dirty="0">
              <a:solidFill>
                <a:srgbClr val="2F2F2F"/>
              </a:solidFill>
              <a:latin typeface="Oslo Sans Office" panose="02000000000000000000" pitchFamily="2" charset="0"/>
            </a:endParaRPr>
          </a:p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Kommunisere med andre </a:t>
            </a:r>
            <a:r>
              <a:rPr lang="nb-NO" sz="1800" dirty="0">
                <a:solidFill>
                  <a:srgbClr val="2F2F2F"/>
                </a:solidFill>
                <a:latin typeface="Oslo Sans Office" panose="02000000000000000000" pitchFamily="2" charset="0"/>
              </a:rPr>
              <a:t>s</a:t>
            </a:r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amskriving, chat, publisering av tekst eller kommentarer på en nettside, og andre måter å utveksle informasjon med andre på, er ikke tillatt.</a:t>
            </a:r>
          </a:p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Bruk av andre hjelpemidler enn det som er tillatt i faget. </a:t>
            </a:r>
          </a:p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Du kan ikke bruke chatbot (KI) eller tilsvarende teknologi hverken online eller offline. </a:t>
            </a:r>
          </a:p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Bruk av oversettelsesprogrammer i språkfag er juks (også programmer som kan benyttes uten tilgang til internett)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6393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0683A7B-215E-65EA-C757-9778B6A3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b="1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Konsekvensene av juks eller forsøk på juks er at elevene:</a:t>
            </a:r>
          </a:p>
          <a:p>
            <a:r>
              <a:rPr lang="nn-NO" sz="1800" dirty="0">
                <a:solidFill>
                  <a:srgbClr val="2F2F2F"/>
                </a:solidFill>
                <a:latin typeface="Oslo Sans Office" panose="02000000000000000000" pitchFamily="2" charset="0"/>
              </a:rPr>
              <a:t>F</a:t>
            </a:r>
            <a:r>
              <a:rPr lang="nn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år eksamen i faget annullert </a:t>
            </a:r>
          </a:p>
          <a:p>
            <a:r>
              <a:rPr lang="nb-NO" sz="1800" dirty="0">
                <a:solidFill>
                  <a:srgbClr val="2F2F2F"/>
                </a:solidFill>
                <a:latin typeface="Oslo Sans Office" panose="02000000000000000000" pitchFamily="2" charset="0"/>
              </a:rPr>
              <a:t>M</a:t>
            </a:r>
            <a:r>
              <a:rPr lang="nb-NO" sz="1800" b="0" i="0" u="none" strike="noStrike" baseline="0" dirty="0">
                <a:solidFill>
                  <a:srgbClr val="2F2F2F"/>
                </a:solidFill>
                <a:latin typeface="Oslo Sans Office" panose="02000000000000000000" pitchFamily="2" charset="0"/>
              </a:rPr>
              <a:t>ister standpunktkarakteren i faget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9220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4DB2A4-A380-7ECB-4897-00B06503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400" b="0" i="0" u="none" strike="noStrike" baseline="0" dirty="0">
                <a:solidFill>
                  <a:srgbClr val="000000"/>
                </a:solidFill>
                <a:latin typeface="7"/>
              </a:rPr>
              <a:t>Saksgang ved annulleringssaker etter juks og forsøk på juks</a:t>
            </a:r>
            <a:br>
              <a:rPr lang="nb-NO" sz="4400" b="0" i="0" u="none" strike="noStrike" baseline="0" dirty="0">
                <a:solidFill>
                  <a:srgbClr val="000000"/>
                </a:solidFill>
                <a:latin typeface="7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3432E3C-F1CA-5291-E670-373780DAF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260" y="2260121"/>
            <a:ext cx="9601200" cy="3581400"/>
          </a:xfrm>
        </p:spPr>
        <p:txBody>
          <a:bodyPr>
            <a:normAutofit fontScale="92500"/>
          </a:bodyPr>
          <a:lstStyle/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Elever som blir tatt i juks eller forøk på juks underveis i eksamen, har rett til å uttale seg før rektor fatter vedtak.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Eleven har også rett til å fullføre eksamen på grunn av klageadgang.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Rektors vedtak må tydelig vise årsak til annullering, saksgang og informasjon til eleven om klagerett.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Dersom juks oppdages etter eksamen er avsluttet, er det fortsatt rektor som må fatte vedtak (jf. PAS-jukseknapp, klagesensur).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Hvis eleven klager på annulleringsvedtaket til rektor innen frist, er det Statsforvalter som er klageorgan.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Før elevens klage sendes fra skolen til Statsforvalter, må rektor foreta en ny vurdering og se om det har kommet nye opplysninger i saken.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Statsforvalter kan be skolen om ytterligere informasjon og dokumentasjon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679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669315-6850-7AE5-7A13-0A6A5B602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Muntlig og muntlig-praktisk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D25FED-57CC-5EDD-EDC8-F3F9ABB12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3691"/>
            <a:ext cx="9601200" cy="4485735"/>
          </a:xfrm>
        </p:spPr>
        <p:txBody>
          <a:bodyPr/>
          <a:lstStyle/>
          <a:p>
            <a:r>
              <a:rPr lang="nb-NO" dirty="0"/>
              <a:t>Eleven kan komme opp i alle fag</a:t>
            </a:r>
          </a:p>
          <a:p>
            <a:r>
              <a:rPr lang="nb-NO" dirty="0"/>
              <a:t>Elevene får vite hvilket fag de kommer opp i 48 timer før eksamen. Helligdager og høytidsdager </a:t>
            </a:r>
          </a:p>
          <a:p>
            <a:r>
              <a:rPr lang="nb-NO" dirty="0"/>
              <a:t>Alle muntlige eksamener har 24 timers forberedelse (obligatorisk skoledag)</a:t>
            </a:r>
          </a:p>
          <a:p>
            <a:r>
              <a:rPr lang="nb-NO" dirty="0"/>
              <a:t>30 minutter i muntlige fag (engelsk, norsk, KRLE, samfunnsfag, fremmedspråk)</a:t>
            </a:r>
          </a:p>
          <a:p>
            <a:r>
              <a:rPr lang="nb-NO" dirty="0"/>
              <a:t>45 minutter i muntlig‑praktiske fag (matematikk, naturfag, arbeidslivsfag m.m.)</a:t>
            </a:r>
          </a:p>
          <a:p>
            <a:r>
              <a:rPr lang="nb-NO" dirty="0"/>
              <a:t>Eksamen består av: En innledende del (med eller uten presentasjon), en faglig samtale med eksaminator og sensor.</a:t>
            </a:r>
          </a:p>
          <a:p>
            <a:r>
              <a:rPr lang="nb-NO" dirty="0">
                <a:solidFill>
                  <a:srgbClr val="000000"/>
                </a:solidFill>
                <a:latin typeface="Oslo Sans Office" panose="02000000000000000000" pitchFamily="2" charset="0"/>
              </a:rPr>
              <a:t>Eksamenskarakteren skal være uttrykk for den kompetansen eleven viser på eksamen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014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C9BA99-9DC7-B467-9063-A138D0BA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To sensorer, eksaminator og ekstern sensor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Sensorene skal diskutere og fastsette karakter etter hver elev, ev. etter hvert par eller gruppe. Sammen med karakteren skal ekstern sensor gi begrunnelse for karakteren med utgangspunkt i vurderingskriteriene.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Ved uenighet om karakter avgjør den eksterne sensoren.</a:t>
            </a:r>
          </a:p>
          <a:p>
            <a:r>
              <a:rPr lang="nb-NO" sz="1800" dirty="0">
                <a:solidFill>
                  <a:srgbClr val="000000"/>
                </a:solidFill>
                <a:latin typeface="Oslo Sans Office" panose="02000000000000000000" pitchFamily="2" charset="0"/>
              </a:rPr>
              <a:t>Klage på karakteren</a:t>
            </a:r>
          </a:p>
          <a:p>
            <a:pPr marL="0" indent="0">
              <a:buNone/>
            </a:pPr>
            <a:r>
              <a:rPr lang="nb-NO" sz="1800" b="1" dirty="0"/>
              <a:t>NB! Spørsmål kan komme fra hele læreplanen, ikke bare temaet som ble trukket</a:t>
            </a:r>
            <a:r>
              <a:rPr lang="nb-NO" sz="1800" dirty="0"/>
              <a:t>.</a:t>
            </a:r>
          </a:p>
          <a:p>
            <a:pPr marL="0" indent="0">
              <a:buNone/>
            </a:pPr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97184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B01DB2-503F-16DD-4A6E-998019404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Muntlig og muntlig-praktisk eksamen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2E884695-6E98-4D1E-CDFD-C4F5548CF6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923959"/>
              </p:ext>
            </p:extLst>
          </p:nvPr>
        </p:nvGraphicFramePr>
        <p:xfrm>
          <a:off x="1371600" y="2286000"/>
          <a:ext cx="96012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>
                  <a:extLst>
                    <a:ext uri="{9D8B030D-6E8A-4147-A177-3AD203B41FA5}">
                      <a16:colId xmlns:a16="http://schemas.microsoft.com/office/drawing/2014/main" val="3260638261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820547134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3331903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27201916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Opplysning om trekkfag for elever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Obligatorisk forberedelsesdag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Eksamensdag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797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Gruppe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Onsdag 10.juni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Torsdag 11.juni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Fredag 12.juni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995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Gruppe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Fredag 12.juni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Mandag 15.juni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Tirsdag  16.juni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576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261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DEFA68-D981-C5BB-935A-9BC5AF03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Standpunktkarakterer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B6BA7-2AC3-6243-4798-E8A7776E1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En standpunktkarakter er et enkeltvedtak etter forvaltningsloven § 2. Det betyr blant annet at det er klagerett. Foreldre eller foresatte til elever under 18 år har en selvstendig klagerett.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Skolen plikter å opplyse elever og foresatte om klageretten.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Dersom eleven selv klager og er under 15 år, må foresatte samtykke til klagen.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Klagen må være skriftlig, signeres av eleven eller foreldrene og sendes til skolen.</a:t>
            </a:r>
          </a:p>
          <a:p>
            <a:r>
              <a:rPr lang="nb-NO" sz="1800" dirty="0">
                <a:solidFill>
                  <a:srgbClr val="000000"/>
                </a:solidFill>
                <a:latin typeface="Oslo Sans Office" panose="02000000000000000000" pitchFamily="2" charset="0"/>
              </a:rPr>
              <a:t>Det må gå fram hva eleven klager på, og klagen bør inneholde annen relevant informasjon og begrunnelsen for klagen.</a:t>
            </a:r>
          </a:p>
          <a:p>
            <a:r>
              <a:rPr lang="nb-NO" sz="1800" dirty="0">
                <a:solidFill>
                  <a:srgbClr val="000000"/>
                </a:solidFill>
                <a:latin typeface="Oslo Sans Office" panose="02000000000000000000" pitchFamily="2" charset="0"/>
              </a:rPr>
              <a:t>Fristen for å klage på standpunktkarakterer er ti dager. Fristen går fra den dagen eleven har fått karakteren, eller den dagen han eller hun har fått begrunnelsen.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3642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3AE129-368A-544C-0B07-102EB3A83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73192"/>
            <a:ext cx="9601200" cy="4694208"/>
          </a:xfrm>
        </p:spPr>
        <p:txBody>
          <a:bodyPr>
            <a:normAutofit/>
          </a:bodyPr>
          <a:lstStyle/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Faglærers begrunnelse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Statsforvalteren ser på om reglene for å fastsette standpunktkarakteren i fag i opplæringsforskriften kap. 9 er overholdt. Det vil si § 9-1, § 9-2, 9-15, § 9-16, § 9-17 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Begrunnelsen må vise at eleven har blitt vurdert opp mot kompetansemålene i læreplanen.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Faglærer skal ikke ha tatt utenforliggende hensyn (fravær, manglende innleveringer, innsats – bortsett fra i kroppsøving og valgfaget fysisk aktivitet og helse).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Elevens samlede kompetanse ved avslutningen av opplæringen skal vurderes.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Eleven skal ha blitt vurdert på ulike måter og i ulike sammenhenger.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Faglærer må begrunne vurderingene som er gjort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779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51BD9A3-EA68-9783-EAE1-E2F4DD1E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395288"/>
            <a:ext cx="4078800" cy="1597753"/>
          </a:xfr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pPr algn="ctr"/>
            <a:r>
              <a:rPr lang="en-US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6D8DBB4-08C8-680D-FE08-14E6A82EA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000" y="2361601"/>
            <a:ext cx="4078800" cy="34169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Velkommen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introduksjon</a:t>
            </a:r>
            <a:endParaRPr lang="en-US" dirty="0"/>
          </a:p>
          <a:p>
            <a:r>
              <a:rPr lang="en-US" dirty="0" err="1"/>
              <a:t>Informasjon</a:t>
            </a:r>
            <a:r>
              <a:rPr lang="en-US" dirty="0"/>
              <a:t> om </a:t>
            </a:r>
            <a:r>
              <a:rPr lang="en-US" dirty="0" err="1"/>
              <a:t>eksamen</a:t>
            </a:r>
            <a:r>
              <a:rPr lang="en-US" dirty="0"/>
              <a:t> 2026</a:t>
            </a:r>
          </a:p>
          <a:p>
            <a:r>
              <a:rPr lang="en-US" dirty="0"/>
              <a:t>FAU </a:t>
            </a:r>
            <a:r>
              <a:rPr lang="en-US" dirty="0" err="1"/>
              <a:t>informerer</a:t>
            </a:r>
            <a:endParaRPr lang="en-US" dirty="0"/>
          </a:p>
        </p:txBody>
      </p:sp>
      <p:pic>
        <p:nvPicPr>
          <p:cNvPr id="1026" name="Picture 2" descr="How To Create a Meeting Agenda | MeetingKing">
            <a:extLst>
              <a:ext uri="{FF2B5EF4-FFF2-40B4-BE49-F238E27FC236}">
                <a16:creationId xmlns:a16="http://schemas.microsoft.com/office/drawing/2014/main" id="{E6F3D23B-46DC-9587-61E6-51D2779ABA5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51127" y="1344386"/>
            <a:ext cx="4999885" cy="4166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666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C5D0BA-DAC7-DF49-CB6F-A4C2CCF4B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54841A-908B-895E-D9AC-C6F74A7B3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Statsforvalterens vedtak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Statsforvalteren opprettholder skolens karaktervedtak - klager får ikke medhold. Statsforvalterens vedtak er endelig </a:t>
            </a:r>
            <a:r>
              <a:rPr lang="nb-NO" sz="1800" b="0" i="0" u="none" strike="noStrike" baseline="0" dirty="0" err="1">
                <a:solidFill>
                  <a:srgbClr val="000000"/>
                </a:solidFill>
                <a:latin typeface="Oslo Sans Office" panose="02000000000000000000" pitchFamily="2" charset="0"/>
              </a:rPr>
              <a:t>dvs</a:t>
            </a:r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 at eleven ikke kan klage på vedtaket.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Statsforvalteren opphever karakteren. Da mener Statsforvalteren at skolen ikke har fulgt regelverket, eller er i tvil om skolen har fulgt regelverket. </a:t>
            </a:r>
          </a:p>
          <a:p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193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051D41-7116-2959-B878-CD1761BD2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Foresatte kan spille en viktig rolle i å støtte elevene i eksamensforberedelsene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4829840-C802-447A-1817-52DF2CBBA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Sørg for at eleven har et stille og ryddig sted å studere, fri for distraksjoner.</a:t>
            </a:r>
          </a:p>
          <a:p>
            <a:r>
              <a:rPr lang="nb-NO" dirty="0"/>
              <a:t>Hjelp eleven med å prioritere og lage en dagsplan/periodeplan</a:t>
            </a:r>
          </a:p>
          <a:p>
            <a:r>
              <a:rPr lang="nb-NO" dirty="0"/>
              <a:t>Gi positiv tilbakemelding og oppmuntre eleven til å ta pauser og holde seg motivert.</a:t>
            </a:r>
          </a:p>
          <a:p>
            <a:r>
              <a:rPr lang="nb-NO" dirty="0"/>
              <a:t>Tilby hjelp med å finne nødvendige ressurser som bøker, notater, og online materialer.</a:t>
            </a:r>
          </a:p>
          <a:p>
            <a:r>
              <a:rPr lang="nb-NO" dirty="0"/>
              <a:t>Pass på at eleven får nok søvn, spiser sunt, og får regelmessig fysisk aktivitet.</a:t>
            </a:r>
          </a:p>
          <a:p>
            <a:r>
              <a:rPr lang="nb-NO" dirty="0"/>
              <a:t>Oppmuntre eleven til å jobbe med fag, delta på faghjelp og tidsstyring.</a:t>
            </a:r>
          </a:p>
        </p:txBody>
      </p:sp>
    </p:spTree>
    <p:extLst>
      <p:ext uri="{BB962C8B-B14F-4D97-AF65-F5344CB8AC3E}">
        <p14:creationId xmlns:p14="http://schemas.microsoft.com/office/powerpoint/2010/main" val="2393330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CCADD0-2A51-5848-C926-CD2ECD12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144"/>
          </a:xfrm>
        </p:spPr>
        <p:txBody>
          <a:bodyPr>
            <a:normAutofit/>
          </a:bodyPr>
          <a:lstStyle/>
          <a:p>
            <a:r>
              <a:rPr lang="nb-NO" sz="3600" dirty="0"/>
              <a:t>Tips til elevene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A6F8F0-C213-0238-5AAF-2D0B1846B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3248"/>
            <a:ext cx="9601200" cy="4568952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Lag en plan</a:t>
            </a:r>
          </a:p>
          <a:p>
            <a:r>
              <a:rPr lang="nb-NO" dirty="0"/>
              <a:t>Repetisjon</a:t>
            </a:r>
          </a:p>
          <a:p>
            <a:r>
              <a:rPr lang="nb-NO" dirty="0"/>
              <a:t> Marker viktige poeng, begreper og kilder med forskjellige farger for å gjøre det enklere å finne tilbake til informasjonen 1.</a:t>
            </a:r>
          </a:p>
          <a:p>
            <a:r>
              <a:rPr lang="nb-NO" dirty="0"/>
              <a:t>Ta pauser: Regelmessige pauser hjelper med å holde konsentrasjonen oppe og unngå utmattelse (fysisk akt.)</a:t>
            </a:r>
          </a:p>
          <a:p>
            <a:r>
              <a:rPr lang="nb-NO" dirty="0"/>
              <a:t>Gjennomgå tidligere eksamensoppgaver</a:t>
            </a:r>
          </a:p>
          <a:p>
            <a:r>
              <a:rPr lang="nb-NO" dirty="0"/>
              <a:t>Studer sammen med andre: Del notater og diskuter emner med medstudenter. Dette kan gi nye perspektiver og bedre forståelse </a:t>
            </a:r>
          </a:p>
          <a:p>
            <a:r>
              <a:rPr lang="nb-NO" dirty="0"/>
              <a:t>Finn et godt studiested: Velg et sted hvor du kan studere uten distraksjoner, som biblioteket eller et rolig rom </a:t>
            </a:r>
          </a:p>
          <a:p>
            <a:r>
              <a:rPr lang="nb-NO" dirty="0"/>
              <a:t>Sov og spis godt</a:t>
            </a:r>
          </a:p>
          <a:p>
            <a:r>
              <a:rPr lang="nb-NO" dirty="0"/>
              <a:t>Skaff alt du trenger av materialer og utstyr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2722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75B5EB-05D9-FDAD-91FB-6A56A49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Elever og foreldre/foresatte reflekterer sammen. (7 min)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4AE2051-E67E-1F42-EE6A-ED2606039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Hva stresser deg mest nå – og hvordan kan vi hjelpe?</a:t>
            </a:r>
          </a:p>
          <a:p>
            <a:r>
              <a:rPr lang="nb-NO" dirty="0"/>
              <a:t>Hva konkret kan vi som foreldre/skole gjøre for å støtte deg i denne perioden frem til eksamen?</a:t>
            </a:r>
          </a:p>
          <a:p>
            <a:r>
              <a:rPr lang="nb-NO" dirty="0"/>
              <a:t>Hva konkret kan vi som foreldre/skole gjøre for å støtte deg under eksamensperioden?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086963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98ADEA5-7BDF-59DA-DC15-C3188AFAA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Ved fravær (sykdom)</a:t>
            </a:r>
          </a:p>
          <a:p>
            <a:r>
              <a:rPr lang="nb-NO" dirty="0"/>
              <a:t>Vitnemålsutdeling 18.juni. Kl. 18.00</a:t>
            </a:r>
          </a:p>
          <a:p>
            <a:r>
              <a:rPr lang="nb-NO" dirty="0"/>
              <a:t>Ta kontakt med oss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3600" b="1" dirty="0"/>
              <a:t>Masse lykke til </a:t>
            </a:r>
            <a:r>
              <a:rPr lang="nb-NO" sz="3600" b="1" dirty="0">
                <a:sym typeface="Wingdings" panose="05000000000000000000" pitchFamily="2" charset="2"/>
              </a:rPr>
              <a:t></a:t>
            </a:r>
            <a:endParaRPr lang="nb-NO" sz="3600" b="1" dirty="0"/>
          </a:p>
        </p:txBody>
      </p:sp>
    </p:spTree>
    <p:extLst>
      <p:ext uri="{BB962C8B-B14F-4D97-AF65-F5344CB8AC3E}">
        <p14:creationId xmlns:p14="http://schemas.microsoft.com/office/powerpoint/2010/main" val="391316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EC911B9-D061-1FF4-860C-C2906B99B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460567"/>
            <a:ext cx="2802386" cy="1911928"/>
          </a:xfrm>
        </p:spPr>
        <p:txBody>
          <a:bodyPr anchor="t">
            <a:normAutofit/>
          </a:bodyPr>
          <a:lstStyle/>
          <a:p>
            <a:r>
              <a:rPr lang="nb-NO" sz="3200" dirty="0"/>
              <a:t>Velkommen og introduksjon v/ledelsen</a:t>
            </a:r>
          </a:p>
        </p:txBody>
      </p:sp>
      <p:graphicFrame>
        <p:nvGraphicFramePr>
          <p:cNvPr id="8" name="Plassholder for innhold 2">
            <a:extLst>
              <a:ext uri="{FF2B5EF4-FFF2-40B4-BE49-F238E27FC236}">
                <a16:creationId xmlns:a16="http://schemas.microsoft.com/office/drawing/2014/main" id="{EAC5B710-C955-DC55-CD98-F214DD30FD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534266"/>
              </p:ext>
            </p:extLst>
          </p:nvPr>
        </p:nvGraphicFramePr>
        <p:xfrm>
          <a:off x="4982215" y="537330"/>
          <a:ext cx="6668792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224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7255FA8-A7AA-CB81-4628-A524626C0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46048"/>
            <a:ext cx="9601200" cy="3742944"/>
          </a:xfrm>
        </p:spPr>
        <p:txBody>
          <a:bodyPr>
            <a:normAutofit/>
          </a:bodyPr>
          <a:lstStyle/>
          <a:p>
            <a:pPr algn="l"/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Eksamen skal gi elevene mulighet til å vise kompetanse i så stor del av faget som mulig ut fra eksamensformen. </a:t>
            </a:r>
          </a:p>
          <a:p>
            <a:r>
              <a:rPr lang="nb-NO" sz="1800" dirty="0">
                <a:solidFill>
                  <a:srgbClr val="000000"/>
                </a:solidFill>
                <a:latin typeface="Oslo Sans Office" panose="02000000000000000000" pitchFamily="2" charset="0"/>
              </a:rPr>
              <a:t>Eksamenstiden skal gi elevene mulighet til å bruke hele den fastsatte rammen for eksamen til å vise sin oppnådde kompetanse</a:t>
            </a:r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22267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607887-688D-471E-9B39-9FA071258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438"/>
          </a:xfrm>
        </p:spPr>
        <p:txBody>
          <a:bodyPr>
            <a:normAutofit/>
          </a:bodyPr>
          <a:lstStyle/>
          <a:p>
            <a:r>
              <a:rPr lang="nb-NO" sz="24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Skolens rolle – rektors ansvar</a:t>
            </a:r>
            <a:endParaRPr lang="nb-NO" sz="2400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D085202-6447-BA3F-EEB1-891F5912C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9238"/>
            <a:ext cx="9601200" cy="4418162"/>
          </a:xfrm>
        </p:spPr>
        <p:txBody>
          <a:bodyPr>
            <a:normAutofit/>
          </a:bodyPr>
          <a:lstStyle/>
          <a:p>
            <a:pPr algn="l"/>
            <a:endParaRPr lang="nb-NO" sz="1800" b="0" i="0" u="none" strike="noStrike" baseline="0" dirty="0">
              <a:solidFill>
                <a:srgbClr val="000000"/>
              </a:solidFill>
              <a:latin typeface="Oslo Sans Office" panose="02000000000000000000" pitchFamily="2" charset="0"/>
            </a:endParaRP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Informasjon om reglement, hjelpemidler og klagerett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Trekk av fag og eksamensoppmelding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Særskilt tilrettelegging etter søknad fra enkeltelever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Oppnevningsinformasjon til sensorer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Kvalitetssikre sensorer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Utarbeide beredskapsplan for eksamensperioden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Organisering av forberedelsesdag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Gjennomføring av eksamen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Oslo Sans Office" panose="02000000000000000000" pitchFamily="2" charset="0"/>
              </a:rPr>
              <a:t>Skolen har også hovedansvar for å påse at det utarbeides fagrapporter og eksamensoppgaver i tråd med intensjonene i læreplanen.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132112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A79D50-9901-FB13-7676-633731C36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53219"/>
          </a:xfrm>
        </p:spPr>
        <p:txBody>
          <a:bodyPr>
            <a:normAutofit fontScale="90000"/>
          </a:bodyPr>
          <a:lstStyle/>
          <a:p>
            <a:r>
              <a:rPr lang="nb-NO" dirty="0"/>
              <a:t>Viktige datoer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8D632C-E49D-5E53-B14C-7332366A1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9019"/>
            <a:ext cx="9601200" cy="4228381"/>
          </a:xfrm>
        </p:spPr>
        <p:txBody>
          <a:bodyPr>
            <a:normAutofit/>
          </a:bodyPr>
          <a:lstStyle/>
          <a:p>
            <a:r>
              <a:rPr lang="nb-NO" b="1" dirty="0"/>
              <a:t>Påmelding og trekk</a:t>
            </a:r>
          </a:p>
          <a:p>
            <a:pPr marL="0" indent="0">
              <a:buNone/>
            </a:pPr>
            <a:r>
              <a:rPr lang="nb-NO" dirty="0"/>
              <a:t>Påmeldingsstart (for skoler): 19. januar 2026</a:t>
            </a:r>
          </a:p>
          <a:p>
            <a:pPr marL="0" indent="0">
              <a:buNone/>
            </a:pPr>
            <a:r>
              <a:rPr lang="nb-NO" dirty="0"/>
              <a:t>Påmeldingsfrist (for skoler): 1. mars 2026</a:t>
            </a:r>
          </a:p>
          <a:p>
            <a:pPr marL="0" indent="0">
              <a:buNone/>
            </a:pPr>
            <a:r>
              <a:rPr lang="nb-NO" dirty="0"/>
              <a:t>Offentliggjøring av trekk: 13. mai kl.09.00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b="1" dirty="0"/>
              <a:t>Klage</a:t>
            </a:r>
          </a:p>
          <a:p>
            <a:pPr marL="0" indent="0">
              <a:buNone/>
            </a:pPr>
            <a:r>
              <a:rPr lang="nb-NO" dirty="0"/>
              <a:t>Klageregistreringsfrist (for skoler)      1. juli 2026</a:t>
            </a:r>
          </a:p>
          <a:p>
            <a:pPr marL="0" indent="0">
              <a:buNone/>
            </a:pPr>
            <a:r>
              <a:rPr lang="nb-NO" dirty="0"/>
              <a:t>Frist for å behandle klage                   10. september 2026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856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61627FE-F449-3C07-6DB4-053CEF41A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sz="4400" b="0" i="0" u="none" strike="noStrike" baseline="0" dirty="0">
                <a:solidFill>
                  <a:srgbClr val="000000"/>
                </a:solidFill>
                <a:latin typeface="7"/>
              </a:rPr>
              <a:t>Særskilt tilrettelegging av eksamen - generelt</a:t>
            </a:r>
            <a:br>
              <a:rPr lang="nn-NO" sz="4400" b="0" i="0" u="none" strike="noStrike" baseline="0" dirty="0">
                <a:solidFill>
                  <a:srgbClr val="000000"/>
                </a:solidFill>
                <a:latin typeface="7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95B94E9-FBDC-4FD0-49DC-FEFDA5560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7"/>
              </a:rPr>
              <a:t>Elever har rett til særskilt tilrettelegging av eksamen, hvis de trenger det for å få vist kompetansen sin ut fra kompetansemålene i faget (opplæringsforskriften § 9-34 og § 15-23). </a:t>
            </a:r>
          </a:p>
          <a:p>
            <a:r>
              <a:rPr lang="nb-NO" sz="1800" b="0" i="0" u="none" strike="noStrike" baseline="0" dirty="0">
                <a:solidFill>
                  <a:srgbClr val="2F2F2F"/>
                </a:solidFill>
                <a:latin typeface="7"/>
              </a:rPr>
              <a:t>Tilretteleggingen skal så langt det er mulig tilpasses og avhjelpe kandidatens behov, for eksempel ved funksjonsnedsettelse.</a:t>
            </a:r>
          </a:p>
          <a:p>
            <a:r>
              <a:rPr lang="nb-NO" sz="1800" b="0" i="1" u="none" strike="noStrike" baseline="0" dirty="0">
                <a:solidFill>
                  <a:srgbClr val="2F2F2F"/>
                </a:solidFill>
                <a:latin typeface="9"/>
              </a:rPr>
              <a:t>Tilretteleggingen må ikke gi fordeler fremfor andre kandidater som ikke har særskilt tilrettelegging. Det kan heller ikke tilrettelegges slik at kandidaten ikke blir prøvd i kompetansemålene i læreplanen i faget.</a:t>
            </a:r>
            <a:endParaRPr lang="nb-NO" sz="1800" b="0" i="0" u="none" strike="noStrike" baseline="0" dirty="0">
              <a:solidFill>
                <a:srgbClr val="2F2F2F"/>
              </a:solidFill>
              <a:latin typeface="9"/>
            </a:endParaRPr>
          </a:p>
          <a:p>
            <a:endParaRPr lang="nb-NO" sz="1800" b="0" i="0" u="none" strike="noStrike" baseline="0" dirty="0">
              <a:solidFill>
                <a:srgbClr val="2F2F2F"/>
              </a:solidFill>
              <a:latin typeface="9"/>
            </a:endParaRPr>
          </a:p>
          <a:p>
            <a:r>
              <a:rPr lang="nn-NO" sz="1800" b="0" i="0" u="none" strike="noStrike" baseline="0" dirty="0">
                <a:solidFill>
                  <a:srgbClr val="000000"/>
                </a:solidFill>
                <a:latin typeface="7"/>
              </a:rPr>
              <a:t>Udir.no -særskilt tilrettelegging av eksamen </a:t>
            </a:r>
          </a:p>
          <a:p>
            <a:pPr marL="0" indent="0">
              <a:buNone/>
            </a:pPr>
            <a:r>
              <a:rPr lang="nb-NO" sz="1400" dirty="0">
                <a:hlinkClick r:id="rId2"/>
              </a:rPr>
              <a:t>https://www.udir.no/eksamen-og-prover/eksamen/sarskilt-tilrettelegging-av-eksamen/</a:t>
            </a:r>
            <a:endParaRPr lang="nb-NO" sz="14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0983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214768-01F2-5C12-35A3-EA6D6EDAA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b="0" i="1" u="none" strike="noStrike" baseline="0" dirty="0">
                <a:solidFill>
                  <a:srgbClr val="000000"/>
                </a:solidFill>
                <a:latin typeface="9"/>
              </a:rPr>
              <a:t>Elev og/eller foresatte må søke om eventuell tilrettelegging i god tid før eksamen</a:t>
            </a:r>
            <a:endParaRPr lang="nb-NO" sz="1800" b="0" i="0" u="none" strike="noStrike" baseline="0" dirty="0">
              <a:solidFill>
                <a:srgbClr val="000000"/>
              </a:solidFill>
              <a:latin typeface="9"/>
            </a:endParaRP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Vedtak om tilrettelegging må fattes pr. fag, da eleven kan ha ulike behov for tilrettelegging i ulike fag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Tilrettelegging må ikke hindre at eleven blir prøvd i fagets kompetansemål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Punktskrift: </a:t>
            </a:r>
            <a:r>
              <a:rPr lang="nb-NO" sz="1800" b="0" i="0" u="none" strike="noStrike" baseline="0" dirty="0" err="1">
                <a:solidFill>
                  <a:srgbClr val="000000"/>
                </a:solidFill>
                <a:latin typeface="7"/>
              </a:rPr>
              <a:t>Statped</a:t>
            </a:r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 som lager dette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Skjema for søknad om særskilt tilrettelegging, ligger her:</a:t>
            </a:r>
          </a:p>
          <a:p>
            <a:pPr marL="0" indent="0">
              <a:buNone/>
            </a:pPr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  <a:hlinkClick r:id="rId2"/>
              </a:rPr>
              <a:t>https://www.oslo.kommune.no/skole-og-utdanning/eksamen-og-elevvurdering/eksamen/sarskilt-tilrettelegging-av-eksamen/</a:t>
            </a:r>
            <a:endParaRPr lang="nb-NO" sz="1800" b="0" i="0" u="none" strike="noStrike" baseline="0" dirty="0">
              <a:solidFill>
                <a:srgbClr val="000000"/>
              </a:solidFill>
              <a:latin typeface="7"/>
            </a:endParaRPr>
          </a:p>
          <a:p>
            <a:pPr marL="0" indent="0">
              <a:buNone/>
            </a:pPr>
            <a:endParaRPr lang="nb-NO" sz="1800" b="0" i="0" u="none" strike="noStrike" baseline="0" dirty="0">
              <a:solidFill>
                <a:srgbClr val="000000"/>
              </a:solidFill>
              <a:latin typeface="7"/>
            </a:endParaRPr>
          </a:p>
        </p:txBody>
      </p:sp>
    </p:spTree>
    <p:extLst>
      <p:ext uri="{BB962C8B-B14F-4D97-AF65-F5344CB8AC3E}">
        <p14:creationId xmlns:p14="http://schemas.microsoft.com/office/powerpoint/2010/main" val="185968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21E353-FDF3-E705-BE58-EEF687A77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400" b="1" i="0" u="none" strike="noStrike" baseline="0" dirty="0">
                <a:solidFill>
                  <a:srgbClr val="000000"/>
                </a:solidFill>
                <a:latin typeface="7"/>
              </a:rPr>
              <a:t>Særskilt tilrettelegging kan være </a:t>
            </a:r>
            <a:br>
              <a:rPr lang="nb-NO" sz="4400" b="1" i="0" u="none" strike="noStrike" baseline="0" dirty="0">
                <a:solidFill>
                  <a:srgbClr val="000000"/>
                </a:solidFill>
                <a:latin typeface="7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9B99B13-D315-6CCD-B05F-1ADC7FB04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7"/>
              </a:rPr>
              <a:t>U</a:t>
            </a:r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tvidet tid, opplest tekst, lydfil, forstørret tekst, skrivehjelp, ekstra belysning, tilgang til hvilerom o. l</a:t>
            </a:r>
          </a:p>
          <a:p>
            <a:r>
              <a:rPr lang="nb-NO" sz="1800" b="0" i="0" u="none" strike="noStrike" baseline="0" dirty="0">
                <a:solidFill>
                  <a:srgbClr val="000000"/>
                </a:solidFill>
                <a:latin typeface="7"/>
              </a:rPr>
              <a:t>Endret eksamensform: f. eks muntlig for skriftlig – siste utvei når alle andre tilretteleggingstiltak er utprøvd engelsk kan det ikke tilrettelegges for å endre eksamensform da det i kompetansemålene er krevd skriftlige ferdigheter</a:t>
            </a:r>
          </a:p>
          <a:p>
            <a:endParaRPr lang="nb-NO" sz="1800" dirty="0">
              <a:solidFill>
                <a:srgbClr val="000000"/>
              </a:solidFill>
              <a:latin typeface="7"/>
            </a:endParaRPr>
          </a:p>
          <a:p>
            <a:pPr marL="0" indent="0">
              <a:buNone/>
            </a:pPr>
            <a:r>
              <a:rPr lang="nb-NO" sz="1800" b="1" dirty="0">
                <a:solidFill>
                  <a:srgbClr val="000000"/>
                </a:solidFill>
                <a:latin typeface="7"/>
              </a:rPr>
              <a:t>S</a:t>
            </a:r>
            <a:r>
              <a:rPr lang="nb-NO" sz="1800" b="1" i="0" u="none" strike="noStrike" baseline="0" dirty="0">
                <a:solidFill>
                  <a:srgbClr val="000000"/>
                </a:solidFill>
                <a:latin typeface="7"/>
              </a:rPr>
              <a:t>øknadsfristen 15.feb.</a:t>
            </a:r>
          </a:p>
        </p:txBody>
      </p:sp>
    </p:spTree>
    <p:extLst>
      <p:ext uri="{BB962C8B-B14F-4D97-AF65-F5344CB8AC3E}">
        <p14:creationId xmlns:p14="http://schemas.microsoft.com/office/powerpoint/2010/main" val="45337435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77951182EB4D3418668C8F1E406FCFA" ma:contentTypeVersion="" ma:contentTypeDescription="Opprett et nytt dokument." ma:contentTypeScope="" ma:versionID="032c07f3386c0387b37e991d7a4b4ef7">
  <xsd:schema xmlns:xsd="http://www.w3.org/2001/XMLSchema" xmlns:xs="http://www.w3.org/2001/XMLSchema" xmlns:p="http://schemas.microsoft.com/office/2006/metadata/properties" xmlns:ns2="f5a95140-2e41-4bfa-b314-a144e1d3ade3" xmlns:ns3="38f9baa5-9a48-42d9-9cdc-ef0a1a3fa6db" targetNamespace="http://schemas.microsoft.com/office/2006/metadata/properties" ma:root="true" ma:fieldsID="b59c9f40dbe72a197f43c0d0d97fadf9" ns2:_="" ns3:_="">
    <xsd:import namespace="f5a95140-2e41-4bfa-b314-a144e1d3ade3"/>
    <xsd:import namespace="38f9baa5-9a48-42d9-9cdc-ef0a1a3fa6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95140-2e41-4bfa-b314-a144e1d3ad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emerkelapper" ma:readOnly="false" ma:fieldId="{5cf76f15-5ced-4ddc-b409-7134ff3c332f}" ma:taxonomyMulti="true" ma:sspId="d2bf785b-8fef-4b70-b2f9-38d45fd2c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f9baa5-9a48-42d9-9cdc-ef0a1a3fa6d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c4c260c-ff4a-4b97-b203-fac793ffa994}" ma:internalName="TaxCatchAll" ma:showField="CatchAllData" ma:web="38f9baa5-9a48-42d9-9cdc-ef0a1a3fa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a95140-2e41-4bfa-b314-a144e1d3ade3">
      <Terms xmlns="http://schemas.microsoft.com/office/infopath/2007/PartnerControls"/>
    </lcf76f155ced4ddcb4097134ff3c332f>
    <TaxCatchAll xmlns="38f9baa5-9a48-42d9-9cdc-ef0a1a3fa6d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DC10C-538D-4B0B-A298-1964AD837D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a95140-2e41-4bfa-b314-a144e1d3ade3"/>
    <ds:schemaRef ds:uri="38f9baa5-9a48-42d9-9cdc-ef0a1a3fa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DFE7D7-5942-460D-8A26-38E9A9532CB8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f5a95140-2e41-4bfa-b314-a144e1d3ade3"/>
    <ds:schemaRef ds:uri="http://schemas.microsoft.com/office/infopath/2007/PartnerControls"/>
    <ds:schemaRef ds:uri="http://purl.org/dc/terms/"/>
    <ds:schemaRef ds:uri="http://schemas.microsoft.com/office/2006/metadata/properties"/>
    <ds:schemaRef ds:uri="38f9baa5-9a48-42d9-9cdc-ef0a1a3fa6db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D613F83-A4F9-45E3-96CB-B135B11E975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5a66368-d49e-4bf5-af9a-6ccbf48e6655}" enabled="0" method="" siteId="{a5a66368-d49e-4bf5-af9a-6ccbf48e66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TM10001105[[fn=Beskåret]]</Template>
  <TotalTime>1751</TotalTime>
  <Words>1604</Words>
  <Application>Microsoft Office PowerPoint</Application>
  <PresentationFormat>Widescreen</PresentationFormat>
  <Paragraphs>157</Paragraphs>
  <Slides>24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24</vt:i4>
      </vt:variant>
    </vt:vector>
  </HeadingPairs>
  <TitlesOfParts>
    <vt:vector size="31" baseType="lpstr">
      <vt:lpstr>7</vt:lpstr>
      <vt:lpstr>9</vt:lpstr>
      <vt:lpstr>Arial</vt:lpstr>
      <vt:lpstr>Franklin Gothic Book</vt:lpstr>
      <vt:lpstr>Oslo Sans Office</vt:lpstr>
      <vt:lpstr>Wingdings</vt:lpstr>
      <vt:lpstr>Crop</vt:lpstr>
      <vt:lpstr>PowerPoint-presentasjon</vt:lpstr>
      <vt:lpstr>Agenda</vt:lpstr>
      <vt:lpstr>Velkommen og introduksjon v/ledelsen</vt:lpstr>
      <vt:lpstr>PowerPoint-presentasjon</vt:lpstr>
      <vt:lpstr>Skolens rolle – rektors ansvar</vt:lpstr>
      <vt:lpstr>Viktige datoer </vt:lpstr>
      <vt:lpstr>Særskilt tilrettelegging av eksamen - generelt </vt:lpstr>
      <vt:lpstr>PowerPoint-presentasjon</vt:lpstr>
      <vt:lpstr>Særskilt tilrettelegging kan være  </vt:lpstr>
      <vt:lpstr>Skriftlig eksamen</vt:lpstr>
      <vt:lpstr>Skriftlig eksamensplan 2026</vt:lpstr>
      <vt:lpstr>Informasjon om juks og konsekvenser av juks </vt:lpstr>
      <vt:lpstr>PowerPoint-presentasjon</vt:lpstr>
      <vt:lpstr>Saksgang ved annulleringssaker etter juks og forsøk på juks </vt:lpstr>
      <vt:lpstr>Muntlig og muntlig-praktisk</vt:lpstr>
      <vt:lpstr>PowerPoint-presentasjon</vt:lpstr>
      <vt:lpstr>Muntlig og muntlig-praktisk eksamen</vt:lpstr>
      <vt:lpstr>Standpunktkarakterer</vt:lpstr>
      <vt:lpstr>PowerPoint-presentasjon</vt:lpstr>
      <vt:lpstr>PowerPoint-presentasjon</vt:lpstr>
      <vt:lpstr>Foresatte kan spille en viktig rolle i å støtte elevene i eksamensforberedelsene</vt:lpstr>
      <vt:lpstr>Tips til elevene</vt:lpstr>
      <vt:lpstr>Elever og foreldre/foresatte reflekterer sammen. (7 min)</vt:lpstr>
      <vt:lpstr>PowerPoint-presentasjon</vt:lpstr>
    </vt:vector>
  </TitlesOfParts>
  <Company>Utdanningsetaten i 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Eksamen 2019</dc:title>
  <dc:creator>Sabine Bonde</dc:creator>
  <cp:lastModifiedBy>Rachid Sealiti</cp:lastModifiedBy>
  <cp:revision>11</cp:revision>
  <dcterms:created xsi:type="dcterms:W3CDTF">2019-04-09T08:08:21Z</dcterms:created>
  <dcterms:modified xsi:type="dcterms:W3CDTF">2026-01-30T07:00:17Z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0x010100977951182EB4D3418668C8F1E406FCFA</vt:lpwstr>
  </property>
  <property fmtid="{D5CDD505-2E9C-101B-9397-08002B2CF9AE}" pid="3" name="Order">
    <vt:r8>1056400</vt:r8>
  </property>
  <property fmtid="{D5CDD505-2E9C-101B-9397-08002B2CF9AE}" pid="4" name="MediaServiceImageTags">
    <vt:lpwstr/>
  </property>
</Properties>
</file>